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"/>
  </p:notesMasterIdLst>
  <p:sldIdLst>
    <p:sldId id="256" r:id="rId2"/>
  </p:sldIdLst>
  <p:sldSz cx="7559675" cy="10691813"/>
  <p:notesSz cx="7053263" cy="10180638"/>
  <p:defaultTextStyle>
    <a:defPPr>
      <a:defRPr lang="ja-JP"/>
    </a:defPPr>
    <a:lvl1pPr marL="0" algn="l" defTabSz="975510" rtl="0" eaLnBrk="1" latinLnBrk="0" hangingPunct="1">
      <a:defRPr kumimoji="1" sz="1921" kern="1200">
        <a:solidFill>
          <a:schemeClr val="tx1"/>
        </a:solidFill>
        <a:latin typeface="+mn-lt"/>
        <a:ea typeface="+mn-ea"/>
        <a:cs typeface="+mn-cs"/>
      </a:defRPr>
    </a:lvl1pPr>
    <a:lvl2pPr marL="487754" algn="l" defTabSz="975510" rtl="0" eaLnBrk="1" latinLnBrk="0" hangingPunct="1">
      <a:defRPr kumimoji="1" sz="1921" kern="1200">
        <a:solidFill>
          <a:schemeClr val="tx1"/>
        </a:solidFill>
        <a:latin typeface="+mn-lt"/>
        <a:ea typeface="+mn-ea"/>
        <a:cs typeface="+mn-cs"/>
      </a:defRPr>
    </a:lvl2pPr>
    <a:lvl3pPr marL="975510" algn="l" defTabSz="975510" rtl="0" eaLnBrk="1" latinLnBrk="0" hangingPunct="1">
      <a:defRPr kumimoji="1" sz="1921" kern="1200">
        <a:solidFill>
          <a:schemeClr val="tx1"/>
        </a:solidFill>
        <a:latin typeface="+mn-lt"/>
        <a:ea typeface="+mn-ea"/>
        <a:cs typeface="+mn-cs"/>
      </a:defRPr>
    </a:lvl3pPr>
    <a:lvl4pPr marL="1463261" algn="l" defTabSz="975510" rtl="0" eaLnBrk="1" latinLnBrk="0" hangingPunct="1">
      <a:defRPr kumimoji="1" sz="1921" kern="1200">
        <a:solidFill>
          <a:schemeClr val="tx1"/>
        </a:solidFill>
        <a:latin typeface="+mn-lt"/>
        <a:ea typeface="+mn-ea"/>
        <a:cs typeface="+mn-cs"/>
      </a:defRPr>
    </a:lvl4pPr>
    <a:lvl5pPr marL="1951013" algn="l" defTabSz="975510" rtl="0" eaLnBrk="1" latinLnBrk="0" hangingPunct="1">
      <a:defRPr kumimoji="1" sz="1921" kern="1200">
        <a:solidFill>
          <a:schemeClr val="tx1"/>
        </a:solidFill>
        <a:latin typeface="+mn-lt"/>
        <a:ea typeface="+mn-ea"/>
        <a:cs typeface="+mn-cs"/>
      </a:defRPr>
    </a:lvl5pPr>
    <a:lvl6pPr marL="2438767" algn="l" defTabSz="975510" rtl="0" eaLnBrk="1" latinLnBrk="0" hangingPunct="1">
      <a:defRPr kumimoji="1" sz="1921" kern="1200">
        <a:solidFill>
          <a:schemeClr val="tx1"/>
        </a:solidFill>
        <a:latin typeface="+mn-lt"/>
        <a:ea typeface="+mn-ea"/>
        <a:cs typeface="+mn-cs"/>
      </a:defRPr>
    </a:lvl6pPr>
    <a:lvl7pPr marL="2926522" algn="l" defTabSz="975510" rtl="0" eaLnBrk="1" latinLnBrk="0" hangingPunct="1">
      <a:defRPr kumimoji="1" sz="1921" kern="1200">
        <a:solidFill>
          <a:schemeClr val="tx1"/>
        </a:solidFill>
        <a:latin typeface="+mn-lt"/>
        <a:ea typeface="+mn-ea"/>
        <a:cs typeface="+mn-cs"/>
      </a:defRPr>
    </a:lvl7pPr>
    <a:lvl8pPr marL="3414277" algn="l" defTabSz="975510" rtl="0" eaLnBrk="1" latinLnBrk="0" hangingPunct="1">
      <a:defRPr kumimoji="1" sz="1921" kern="1200">
        <a:solidFill>
          <a:schemeClr val="tx1"/>
        </a:solidFill>
        <a:latin typeface="+mn-lt"/>
        <a:ea typeface="+mn-ea"/>
        <a:cs typeface="+mn-cs"/>
      </a:defRPr>
    </a:lvl8pPr>
    <a:lvl9pPr marL="3902028" algn="l" defTabSz="975510" rtl="0" eaLnBrk="1" latinLnBrk="0" hangingPunct="1">
      <a:defRPr kumimoji="1" sz="19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536" y="-96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413" cy="510800"/>
          </a:xfrm>
          <a:prstGeom prst="rect">
            <a:avLst/>
          </a:prstGeom>
        </p:spPr>
        <p:txBody>
          <a:bodyPr vert="horz" lIns="98457" tIns="49229" rIns="98457" bIns="492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9" y="0"/>
            <a:ext cx="3056413" cy="510800"/>
          </a:xfrm>
          <a:prstGeom prst="rect">
            <a:avLst/>
          </a:prstGeom>
        </p:spPr>
        <p:txBody>
          <a:bodyPr vert="horz" lIns="98457" tIns="49229" rIns="98457" bIns="49229" rtlCol="0"/>
          <a:lstStyle>
            <a:lvl1pPr algn="r">
              <a:defRPr sz="1200"/>
            </a:lvl1pPr>
          </a:lstStyle>
          <a:p>
            <a:fld id="{F60319B9-7B49-40EB-A2E7-C23620C7BC59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1273175"/>
            <a:ext cx="2427287" cy="343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57" tIns="49229" rIns="98457" bIns="492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899433"/>
            <a:ext cx="5642610" cy="4008626"/>
          </a:xfrm>
          <a:prstGeom prst="rect">
            <a:avLst/>
          </a:prstGeom>
        </p:spPr>
        <p:txBody>
          <a:bodyPr vert="horz" lIns="98457" tIns="49229" rIns="98457" bIns="4922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669840"/>
            <a:ext cx="3056413" cy="510799"/>
          </a:xfrm>
          <a:prstGeom prst="rect">
            <a:avLst/>
          </a:prstGeom>
        </p:spPr>
        <p:txBody>
          <a:bodyPr vert="horz" lIns="98457" tIns="49229" rIns="98457" bIns="492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9" y="9669840"/>
            <a:ext cx="3056413" cy="510799"/>
          </a:xfrm>
          <a:prstGeom prst="rect">
            <a:avLst/>
          </a:prstGeom>
        </p:spPr>
        <p:txBody>
          <a:bodyPr vert="horz" lIns="98457" tIns="49229" rIns="98457" bIns="49229" rtlCol="0" anchor="b"/>
          <a:lstStyle>
            <a:lvl1pPr algn="r">
              <a:defRPr sz="1200"/>
            </a:lvl1pPr>
          </a:lstStyle>
          <a:p>
            <a:fld id="{602D4E6C-4992-4FC1-8414-692488616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510" rtl="0" eaLnBrk="1" latinLnBrk="0" hangingPunct="1">
      <a:defRPr kumimoji="1" sz="1280" kern="1200">
        <a:solidFill>
          <a:schemeClr val="tx1"/>
        </a:solidFill>
        <a:latin typeface="+mn-lt"/>
        <a:ea typeface="+mn-ea"/>
        <a:cs typeface="+mn-cs"/>
      </a:defRPr>
    </a:lvl1pPr>
    <a:lvl2pPr marL="487754" algn="l" defTabSz="975510" rtl="0" eaLnBrk="1" latinLnBrk="0" hangingPunct="1">
      <a:defRPr kumimoji="1" sz="1280" kern="1200">
        <a:solidFill>
          <a:schemeClr val="tx1"/>
        </a:solidFill>
        <a:latin typeface="+mn-lt"/>
        <a:ea typeface="+mn-ea"/>
        <a:cs typeface="+mn-cs"/>
      </a:defRPr>
    </a:lvl2pPr>
    <a:lvl3pPr marL="975510" algn="l" defTabSz="975510" rtl="0" eaLnBrk="1" latinLnBrk="0" hangingPunct="1">
      <a:defRPr kumimoji="1" sz="1280" kern="1200">
        <a:solidFill>
          <a:schemeClr val="tx1"/>
        </a:solidFill>
        <a:latin typeface="+mn-lt"/>
        <a:ea typeface="+mn-ea"/>
        <a:cs typeface="+mn-cs"/>
      </a:defRPr>
    </a:lvl3pPr>
    <a:lvl4pPr marL="1463261" algn="l" defTabSz="975510" rtl="0" eaLnBrk="1" latinLnBrk="0" hangingPunct="1">
      <a:defRPr kumimoji="1" sz="1280" kern="1200">
        <a:solidFill>
          <a:schemeClr val="tx1"/>
        </a:solidFill>
        <a:latin typeface="+mn-lt"/>
        <a:ea typeface="+mn-ea"/>
        <a:cs typeface="+mn-cs"/>
      </a:defRPr>
    </a:lvl4pPr>
    <a:lvl5pPr marL="1951013" algn="l" defTabSz="975510" rtl="0" eaLnBrk="1" latinLnBrk="0" hangingPunct="1">
      <a:defRPr kumimoji="1" sz="1280" kern="1200">
        <a:solidFill>
          <a:schemeClr val="tx1"/>
        </a:solidFill>
        <a:latin typeface="+mn-lt"/>
        <a:ea typeface="+mn-ea"/>
        <a:cs typeface="+mn-cs"/>
      </a:defRPr>
    </a:lvl5pPr>
    <a:lvl6pPr marL="2438767" algn="l" defTabSz="975510" rtl="0" eaLnBrk="1" latinLnBrk="0" hangingPunct="1">
      <a:defRPr kumimoji="1" sz="1280" kern="1200">
        <a:solidFill>
          <a:schemeClr val="tx1"/>
        </a:solidFill>
        <a:latin typeface="+mn-lt"/>
        <a:ea typeface="+mn-ea"/>
        <a:cs typeface="+mn-cs"/>
      </a:defRPr>
    </a:lvl6pPr>
    <a:lvl7pPr marL="2926522" algn="l" defTabSz="975510" rtl="0" eaLnBrk="1" latinLnBrk="0" hangingPunct="1">
      <a:defRPr kumimoji="1" sz="1280" kern="1200">
        <a:solidFill>
          <a:schemeClr val="tx1"/>
        </a:solidFill>
        <a:latin typeface="+mn-lt"/>
        <a:ea typeface="+mn-ea"/>
        <a:cs typeface="+mn-cs"/>
      </a:defRPr>
    </a:lvl7pPr>
    <a:lvl8pPr marL="3414277" algn="l" defTabSz="975510" rtl="0" eaLnBrk="1" latinLnBrk="0" hangingPunct="1">
      <a:defRPr kumimoji="1" sz="1280" kern="1200">
        <a:solidFill>
          <a:schemeClr val="tx1"/>
        </a:solidFill>
        <a:latin typeface="+mn-lt"/>
        <a:ea typeface="+mn-ea"/>
        <a:cs typeface="+mn-cs"/>
      </a:defRPr>
    </a:lvl8pPr>
    <a:lvl9pPr marL="3902028" algn="l" defTabSz="975510" rtl="0" eaLnBrk="1" latinLnBrk="0" hangingPunct="1">
      <a:defRPr kumimoji="1" sz="12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12988" y="1273175"/>
            <a:ext cx="2427287" cy="34337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4E6C-4992-4FC1-8414-692488616C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06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9"/>
            <a:ext cx="5669756" cy="2581379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38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02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1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9241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39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1"/>
            <a:ext cx="6520220" cy="4447496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03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2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2620980"/>
            <a:ext cx="3198096" cy="12845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3905481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620980"/>
            <a:ext cx="3213846" cy="12845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905481"/>
            <a:ext cx="321384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01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3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55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7"/>
            <a:ext cx="2438192" cy="2494756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6"/>
            <a:ext cx="3827085" cy="7598117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3"/>
            <a:ext cx="2438192" cy="5942372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79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7"/>
            <a:ext cx="2438192" cy="2494756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6"/>
            <a:ext cx="3827085" cy="7598117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3"/>
            <a:ext cx="2438192" cy="5942372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1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650F-669B-4C44-8D1B-9A2963815A60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87C95-AA5A-4EDD-88AD-FEBFE059A0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7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538793" y="1538800"/>
            <a:ext cx="10705430" cy="76278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58450" y="9460928"/>
            <a:ext cx="4804325" cy="1244510"/>
          </a:xfrm>
        </p:spPr>
        <p:txBody>
          <a:bodyPr>
            <a:normAutofit/>
          </a:bodyPr>
          <a:lstStyle/>
          <a:p>
            <a:pPr algn="l"/>
            <a:r>
              <a:rPr lang="en-US" altLang="ja-JP" sz="1617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【</a:t>
            </a:r>
            <a:r>
              <a:rPr lang="ja-JP" altLang="en-US" sz="1617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お申込・お問合せ</a:t>
            </a:r>
            <a:r>
              <a:rPr lang="en-US" altLang="ja-JP" sz="1617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】 </a:t>
            </a:r>
          </a:p>
          <a:p>
            <a:pPr algn="l"/>
            <a:r>
              <a:rPr lang="ja-JP" altLang="en-US" sz="1617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北海道国際交流センター</a:t>
            </a:r>
            <a:r>
              <a:rPr lang="en-US" altLang="ja-JP" sz="1617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(HIF)</a:t>
            </a:r>
          </a:p>
          <a:p>
            <a:pPr algn="l"/>
            <a:r>
              <a:rPr lang="en-US" altLang="ja-JP" sz="14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E-mail: event@hif.or.jp</a:t>
            </a:r>
            <a:r>
              <a:rPr lang="ja-JP" altLang="en-US" sz="14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（担当：さいとう）</a:t>
            </a:r>
            <a:endParaRPr lang="en-US" altLang="ja-JP" sz="1400" b="1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9953" flipH="1">
            <a:off x="-86391" y="237439"/>
            <a:ext cx="1757138" cy="11616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47573" y="612170"/>
            <a:ext cx="5902848" cy="2090747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50" charset="-128"/>
                <a:ea typeface="Yu Gothic UI Semilight" panose="020B0400000000000000" pitchFamily="50" charset="-128"/>
                <a:cs typeface="Narkisim" panose="020E0502050101010101" pitchFamily="34" charset="-79"/>
              </a:rPr>
              <a:t/>
            </a:r>
            <a:br>
              <a:rPr lang="en-US" altLang="ja-JP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50" charset="-128"/>
                <a:ea typeface="Yu Gothic UI Semilight" panose="020B0400000000000000" pitchFamily="50" charset="-128"/>
                <a:cs typeface="Narkisim" panose="020E0502050101010101" pitchFamily="34" charset="-79"/>
              </a:rPr>
            </a:br>
            <a:r>
              <a:rPr lang="ja-JP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50" charset="-128"/>
                <a:ea typeface="Yu Gothic UI Semilight" panose="020B0400000000000000" pitchFamily="50" charset="-128"/>
                <a:cs typeface="Narkisim" panose="020E0502050101010101" pitchFamily="34" charset="-79"/>
              </a:rPr>
              <a:t>函館の小学生と</a:t>
            </a:r>
            <a:r>
              <a:rPr lang="en-US" altLang="ja-JP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50" charset="-128"/>
                <a:ea typeface="Yu Gothic UI Semilight" panose="020B0400000000000000" pitchFamily="50" charset="-128"/>
                <a:cs typeface="Narkisim" panose="020E0502050101010101" pitchFamily="34" charset="-79"/>
              </a:rPr>
              <a:t/>
            </a:r>
            <a:br>
              <a:rPr lang="en-US" altLang="ja-JP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50" charset="-128"/>
                <a:ea typeface="Yu Gothic UI Semilight" panose="020B0400000000000000" pitchFamily="50" charset="-128"/>
                <a:cs typeface="Narkisim" panose="020E0502050101010101" pitchFamily="34" charset="-79"/>
              </a:rPr>
            </a:br>
            <a:r>
              <a:rPr lang="ja-JP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50" charset="-128"/>
                <a:ea typeface="Yu Gothic UI Semilight" panose="020B0400000000000000" pitchFamily="50" charset="-128"/>
                <a:cs typeface="Narkisim" panose="020E0502050101010101" pitchFamily="34" charset="-79"/>
              </a:rPr>
              <a:t>クリスマス会</a:t>
            </a:r>
            <a:r>
              <a:rPr lang="en-US" altLang="ja-JP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50" charset="-128"/>
                <a:ea typeface="Yu Gothic UI Semilight" panose="020B0400000000000000" pitchFamily="50" charset="-128"/>
                <a:cs typeface="Narkisim" panose="020E0502050101010101" pitchFamily="34" charset="-79"/>
              </a:rPr>
              <a:t/>
            </a:r>
            <a:br>
              <a:rPr lang="en-US" altLang="ja-JP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50" charset="-128"/>
                <a:ea typeface="Yu Gothic UI Semilight" panose="020B0400000000000000" pitchFamily="50" charset="-128"/>
                <a:cs typeface="Narkisim" panose="020E0502050101010101" pitchFamily="34" charset="-79"/>
              </a:rPr>
            </a:br>
            <a:r>
              <a:rPr lang="ja-JP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50" charset="-128"/>
                <a:ea typeface="Yu Gothic UI Semilight" panose="020B0400000000000000" pitchFamily="50" charset="-128"/>
                <a:cs typeface="Narkisim" panose="020E0502050101010101" pitchFamily="34" charset="-79"/>
              </a:rPr>
              <a:t>ボランティア</a:t>
            </a:r>
            <a:r>
              <a:rPr lang="ja-JP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50" charset="-128"/>
                <a:ea typeface="Yu Gothic UI Semilight" panose="020B0400000000000000" pitchFamily="50" charset="-128"/>
                <a:cs typeface="Narkisim" panose="020E0502050101010101" pitchFamily="34" charset="-79"/>
              </a:rPr>
              <a:t>募集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60" y="2738719"/>
            <a:ext cx="7750305" cy="668803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67" y="1730072"/>
            <a:ext cx="1218508" cy="1091905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326571" y="3223732"/>
            <a:ext cx="6868084" cy="5807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326571" y="3368402"/>
            <a:ext cx="6868084" cy="2657900"/>
          </a:xfrm>
          <a:prstGeom prst="rect">
            <a:avLst/>
          </a:prstGeom>
        </p:spPr>
        <p:txBody>
          <a:bodyPr vert="horz" lIns="82105" tIns="41054" rIns="82105" bIns="41054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1" dirty="0" err="1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ふるる函館にて</a:t>
            </a:r>
            <a:r>
              <a:rPr lang="ja-JP" altLang="en-US" sz="20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、「クリスマス会」を行います。現在、小学生と交流してくれる、ボランティアスタッフを募集しています。</a:t>
            </a:r>
            <a:endParaRPr lang="en-US" altLang="ja-JP" sz="2000" b="1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pPr algn="l"/>
            <a:r>
              <a:rPr lang="ja-JP" altLang="en-US" sz="20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例えば、クリスマスケーキを作ったり、小学生と遊んだり、ゲームをしたり、あなたの国のクリスマスの文化を教えたりします。</a:t>
            </a:r>
            <a:endParaRPr lang="en-US" altLang="ja-JP" sz="2000" b="1" dirty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pPr algn="l"/>
            <a:r>
              <a:rPr lang="ja-JP" altLang="en-US" sz="20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もし、ボランティアや小学生と交流に興味があったり、あなたの国のことを子供たちに</a:t>
            </a:r>
            <a:r>
              <a:rPr lang="ja-JP" altLang="en-US" sz="20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教えたい方は、</a:t>
            </a:r>
            <a:r>
              <a:rPr lang="ja-JP" altLang="en-US" sz="20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ぜひ参加</a:t>
            </a:r>
            <a:r>
              <a:rPr lang="ja-JP" altLang="en-US" sz="20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しましょう</a:t>
            </a:r>
            <a:r>
              <a:rPr lang="ja-JP" altLang="en-US" sz="2000" b="1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！</a:t>
            </a:r>
            <a:endParaRPr lang="en-US" altLang="ja-JP" sz="2000" b="1" dirty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pPr algn="l"/>
            <a:r>
              <a:rPr lang="ja-JP" altLang="en-US" sz="20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たくさん</a:t>
            </a:r>
            <a:r>
              <a:rPr lang="ja-JP" altLang="en-US" sz="20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の申込を</a:t>
            </a:r>
            <a:r>
              <a:rPr lang="ja-JP" altLang="en-US" sz="2000" b="1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待って</a:t>
            </a:r>
            <a:r>
              <a:rPr lang="ja-JP" altLang="en-US" sz="20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います</a:t>
            </a:r>
            <a:r>
              <a:rPr lang="ja-JP" altLang="en-US" sz="2000" b="1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🎄</a:t>
            </a:r>
            <a:endParaRPr lang="en-US" altLang="ja-JP" sz="2000" b="1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endParaRPr lang="en-US" altLang="ja-JP" sz="2155" dirty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326571" y="5983067"/>
            <a:ext cx="6868084" cy="2899007"/>
          </a:xfrm>
          <a:prstGeom prst="rect">
            <a:avLst/>
          </a:prstGeom>
        </p:spPr>
        <p:txBody>
          <a:bodyPr vert="horz" lIns="82105" tIns="41054" rIns="82105" bIns="4105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b="1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日時</a:t>
            </a:r>
            <a:r>
              <a:rPr lang="ja-JP" altLang="en-US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：</a:t>
            </a:r>
            <a:r>
              <a:rPr lang="en-US" altLang="ja-JP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2017</a:t>
            </a:r>
            <a:r>
              <a:rPr lang="ja-JP" altLang="en-US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年</a:t>
            </a:r>
            <a:r>
              <a:rPr lang="en-US" altLang="ja-JP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12</a:t>
            </a:r>
            <a:r>
              <a:rPr lang="ja-JP" altLang="en-US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月</a:t>
            </a:r>
            <a:r>
              <a:rPr lang="en-US" altLang="ja-JP" sz="16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9</a:t>
            </a:r>
            <a:r>
              <a:rPr lang="ja-JP" altLang="en-US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日（土）</a:t>
            </a:r>
            <a:r>
              <a:rPr lang="en-US" altLang="ja-JP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 1:00p.m.</a:t>
            </a:r>
            <a:r>
              <a:rPr lang="ja-JP" altLang="en-US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 ～</a:t>
            </a:r>
            <a:r>
              <a:rPr lang="en-US" altLang="ja-JP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4:00p.m.</a:t>
            </a:r>
            <a:endParaRPr lang="en-US" altLang="ja-JP" sz="1600" u="sng" dirty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pPr algn="l"/>
            <a:r>
              <a:rPr lang="ja-JP" altLang="en-US" sz="1600" b="1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場所</a:t>
            </a:r>
            <a:r>
              <a:rPr lang="ja-JP" altLang="en-US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：ふる</a:t>
            </a:r>
            <a:r>
              <a:rPr lang="ja-JP" altLang="en-US" sz="1600" dirty="0" err="1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る函</a:t>
            </a:r>
            <a:r>
              <a:rPr lang="ja-JP" altLang="en-US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館　（函館市谷地頭町</a:t>
            </a:r>
            <a:r>
              <a:rPr lang="en-US" altLang="ja-JP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5-14</a:t>
            </a:r>
            <a:r>
              <a:rPr lang="ja-JP" altLang="en-US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）</a:t>
            </a:r>
            <a:r>
              <a:rPr lang="en-US" altLang="ja-JP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 *</a:t>
            </a:r>
            <a:r>
              <a:rPr lang="ja-JP" altLang="en-US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「谷地頭」電停から徒歩</a:t>
            </a:r>
            <a:r>
              <a:rPr lang="en-US" altLang="ja-JP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10</a:t>
            </a:r>
            <a:r>
              <a:rPr lang="ja-JP" altLang="en-US" sz="16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分</a:t>
            </a:r>
            <a:endParaRPr lang="en-US" altLang="ja-JP" sz="1600" dirty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pPr algn="l"/>
            <a:r>
              <a:rPr lang="ja-JP" altLang="en-US" sz="1600" b="1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料金</a:t>
            </a:r>
            <a:r>
              <a:rPr lang="ja-JP" altLang="en-US" sz="16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：</a:t>
            </a:r>
            <a:r>
              <a:rPr lang="ja-JP" altLang="en-US" sz="1600" b="1" dirty="0" smtClean="0">
                <a:solidFill>
                  <a:srgbClr val="FF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無料</a:t>
            </a:r>
            <a:r>
              <a:rPr lang="ja-JP" altLang="en-US" sz="1600" b="1" dirty="0">
                <a:solidFill>
                  <a:srgbClr val="FF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rgbClr val="FF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</a:t>
            </a:r>
            <a:r>
              <a:rPr lang="ja-JP" altLang="en-US" sz="1600" b="1" dirty="0">
                <a:solidFill>
                  <a:srgbClr val="FF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rgbClr val="FF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</a:t>
            </a:r>
            <a:r>
              <a:rPr lang="ja-JP" altLang="en-US" sz="16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定員</a:t>
            </a:r>
            <a:r>
              <a:rPr lang="ja-JP" altLang="en-US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：</a:t>
            </a:r>
            <a:r>
              <a:rPr lang="en-US" altLang="ja-JP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15</a:t>
            </a:r>
            <a:r>
              <a:rPr lang="ja-JP" altLang="en-US" sz="16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名</a:t>
            </a:r>
            <a:endParaRPr lang="en-US" altLang="ja-JP" sz="1600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pPr algn="l"/>
            <a:r>
              <a:rPr lang="ja-JP" altLang="en-US" sz="16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締切：</a:t>
            </a:r>
            <a:r>
              <a:rPr lang="en-US" altLang="ja-JP" sz="1600" u="sng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12</a:t>
            </a:r>
            <a:r>
              <a:rPr lang="ja-JP" altLang="en-US" sz="1600" u="sng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月</a:t>
            </a:r>
            <a:r>
              <a:rPr lang="en-US" altLang="ja-JP" sz="1600" u="sng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4</a:t>
            </a:r>
            <a:r>
              <a:rPr lang="ja-JP" altLang="en-US" sz="1600" u="sng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日（月）</a:t>
            </a:r>
            <a:r>
              <a:rPr lang="ja-JP" altLang="en-US" sz="1200" dirty="0" smtClean="0">
                <a:solidFill>
                  <a:srgbClr val="FF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*</a:t>
            </a:r>
            <a:r>
              <a:rPr lang="ja-JP" altLang="en-US" sz="1200" dirty="0">
                <a:solidFill>
                  <a:srgbClr val="FF000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定員になり次第、募集を締め切ります。</a:t>
            </a:r>
          </a:p>
          <a:p>
            <a:pPr algn="l"/>
            <a:endParaRPr lang="en-US" altLang="ja-JP" sz="1200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1" y="9447305"/>
            <a:ext cx="1088316" cy="1177681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>
            <a:off x="584949" y="5782857"/>
            <a:ext cx="6335485" cy="2020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if\Desktop\ふるる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r="14040"/>
          <a:stretch/>
        </p:blipFill>
        <p:spPr bwMode="auto">
          <a:xfrm>
            <a:off x="4885509" y="8161693"/>
            <a:ext cx="2737049" cy="253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587077" y="7492355"/>
            <a:ext cx="1610222" cy="6835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ふる</a:t>
            </a:r>
            <a:r>
              <a:rPr lang="ja-JP" altLang="en-US" b="1" dirty="0" err="1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る函</a:t>
            </a:r>
            <a:r>
              <a:rPr lang="ja-JP" altLang="en-US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館</a:t>
            </a:r>
            <a:endParaRPr lang="en-US" altLang="ja-JP" b="1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pPr algn="ctr"/>
            <a:r>
              <a:rPr lang="ja-JP" altLang="en-US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の行き方</a:t>
            </a:r>
            <a:endParaRPr lang="en-US" altLang="ja-JP" b="1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18770" y="8421925"/>
            <a:ext cx="1151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「谷地頭」</a:t>
            </a:r>
            <a:endParaRPr lang="en-US" altLang="ja-JP" sz="1100" b="1" dirty="0" smtClean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ja-JP" altLang="en-US" sz="11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電停</a:t>
            </a:r>
            <a:endParaRPr lang="en-US" altLang="ja-JP" sz="1100" b="1" dirty="0" smtClean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99415" y="9652296"/>
            <a:ext cx="770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err="1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ふる</a:t>
            </a:r>
            <a:r>
              <a:rPr lang="ja-JP" altLang="en-US" sz="1100" b="1" dirty="0" err="1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る</a:t>
            </a:r>
            <a:endParaRPr lang="en-US" altLang="ja-JP" sz="1100" b="1" dirty="0" smtClean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ja-JP" altLang="en-US" sz="11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函館</a:t>
            </a:r>
            <a:endParaRPr lang="en-US" altLang="ja-JP" sz="1100" b="1" dirty="0" smtClean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1284" y="7440384"/>
            <a:ext cx="488786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【</a:t>
            </a:r>
            <a:r>
              <a:rPr kumimoji="1" lang="ja-JP" altLang="en-US" sz="16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申込み</a:t>
            </a:r>
            <a:r>
              <a:rPr kumimoji="1" lang="en-US" altLang="ja-JP" sz="16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】</a:t>
            </a:r>
            <a:r>
              <a:rPr kumimoji="1" lang="ja-JP" altLang="en-US" sz="16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</a:t>
            </a:r>
            <a:r>
              <a:rPr lang="ja-JP" altLang="en-US" sz="1600" b="1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以下の内容をメールしてください。</a:t>
            </a:r>
            <a:endParaRPr kumimoji="1" lang="en-US" altLang="ja-JP" sz="1600" b="1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endParaRPr kumimoji="1" lang="en-US" altLang="ja-JP" sz="700" b="1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r>
              <a:rPr lang="ja-JP" altLang="en-US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①名前（日本語／英語）</a:t>
            </a:r>
            <a:r>
              <a:rPr lang="en-US" altLang="ja-JP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 </a:t>
            </a:r>
            <a:r>
              <a:rPr lang="ja-JP" altLang="en-US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②ニックネーム　③性別　④国籍　④学校名</a:t>
            </a:r>
            <a:r>
              <a:rPr lang="en-US" altLang="ja-JP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  </a:t>
            </a:r>
            <a:r>
              <a:rPr lang="ja-JP" altLang="en-US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</a:t>
            </a:r>
            <a:endParaRPr lang="en-US" altLang="ja-JP" sz="1200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r>
              <a:rPr lang="ja-JP" altLang="en-US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⑤住所　⑥電話番号　　</a:t>
            </a:r>
            <a:r>
              <a:rPr lang="en-US" altLang="ja-JP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 </a:t>
            </a:r>
            <a:r>
              <a:rPr lang="ja-JP" altLang="en-US" sz="12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⑦</a:t>
            </a:r>
            <a:r>
              <a:rPr lang="ja-JP" altLang="en-US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メールアドレス</a:t>
            </a:r>
            <a:r>
              <a:rPr lang="ja-JP" altLang="en-US" sz="12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</a:t>
            </a:r>
            <a:r>
              <a:rPr lang="ja-JP" altLang="en-US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</a:t>
            </a:r>
            <a:endParaRPr lang="en-US" altLang="ja-JP" sz="1200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r>
              <a:rPr lang="ja-JP" altLang="en-US" sz="12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⑧</a:t>
            </a:r>
            <a:r>
              <a:rPr lang="ja-JP" altLang="en-US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食事制限はありますか？（はい／いいえ）</a:t>
            </a:r>
            <a:endParaRPr lang="en-US" altLang="ja-JP" sz="1200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r>
              <a:rPr lang="en-US" altLang="ja-JP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※</a:t>
            </a:r>
            <a:r>
              <a:rPr lang="ja-JP" altLang="en-US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はいの場合、食べられない物と理由を教えてください。</a:t>
            </a:r>
            <a:r>
              <a:rPr lang="ja-JP" altLang="en-US" sz="12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　</a:t>
            </a:r>
            <a:endParaRPr lang="en-US" altLang="ja-JP" sz="1200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r>
              <a:rPr lang="ja-JP" altLang="en-US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⑧日本語レベル</a:t>
            </a:r>
            <a:endParaRPr lang="en-US" altLang="ja-JP" sz="1200" dirty="0" smtClean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  <a:p>
            <a:r>
              <a:rPr lang="ja-JP" altLang="en-US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（ネイティブ、日常会話、ほとんどできない</a:t>
            </a:r>
            <a:r>
              <a:rPr lang="en-US" altLang="ja-JP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or</a:t>
            </a:r>
            <a:r>
              <a:rPr lang="ja-JP" altLang="en-US" sz="1200" dirty="0" smtClean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まったくできない）</a:t>
            </a:r>
            <a:endParaRPr kumimoji="1" lang="ja-JP" altLang="en-US" sz="1200" dirty="0"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88569" y="5441629"/>
            <a:ext cx="230861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函館市委託事業として開催</a:t>
            </a:r>
            <a:endParaRPr lang="ja-JP" alt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147</Words>
  <Application>Microsoft Office PowerPoint</Application>
  <PresentationFormat>ユーザー設定</PresentationFormat>
  <Paragraphs>28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HGPｺﾞｼｯｸM</vt:lpstr>
      <vt:lpstr>Microsoft YaHei Light</vt:lpstr>
      <vt:lpstr>ＭＳ Ｐゴシック</vt:lpstr>
      <vt:lpstr>Narkisim</vt:lpstr>
      <vt:lpstr>Yu Gothic UI Semilight</vt:lpstr>
      <vt:lpstr>Arial</vt:lpstr>
      <vt:lpstr>Calibri</vt:lpstr>
      <vt:lpstr>Calibri Light</vt:lpstr>
      <vt:lpstr>Office テーマ</vt:lpstr>
      <vt:lpstr> 函館の小学生と クリスマス会 ボランティア募集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小田桐直美</dc:creator>
  <cp:lastModifiedBy>Windows User</cp:lastModifiedBy>
  <cp:revision>86</cp:revision>
  <cp:lastPrinted>2017-11-14T04:12:52Z</cp:lastPrinted>
  <dcterms:created xsi:type="dcterms:W3CDTF">2014-11-08T09:19:00Z</dcterms:created>
  <dcterms:modified xsi:type="dcterms:W3CDTF">2017-11-14T04:33:25Z</dcterms:modified>
</cp:coreProperties>
</file>